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80" r:id="rId3"/>
    <p:sldId id="281" r:id="rId4"/>
    <p:sldId id="282" r:id="rId5"/>
    <p:sldId id="283" r:id="rId6"/>
    <p:sldId id="284" r:id="rId7"/>
    <p:sldId id="285" r:id="rId8"/>
    <p:sldId id="311" r:id="rId9"/>
    <p:sldId id="287" r:id="rId10"/>
    <p:sldId id="286" r:id="rId11"/>
    <p:sldId id="309" r:id="rId12"/>
    <p:sldId id="291" r:id="rId13"/>
    <p:sldId id="290" r:id="rId14"/>
    <p:sldId id="289" r:id="rId15"/>
    <p:sldId id="288" r:id="rId16"/>
    <p:sldId id="299" r:id="rId17"/>
    <p:sldId id="308" r:id="rId18"/>
    <p:sldId id="292" r:id="rId19"/>
    <p:sldId id="294" r:id="rId20"/>
    <p:sldId id="310" r:id="rId21"/>
    <p:sldId id="307" r:id="rId22"/>
    <p:sldId id="301" r:id="rId23"/>
    <p:sldId id="295" r:id="rId24"/>
    <p:sldId id="297" r:id="rId25"/>
    <p:sldId id="298" r:id="rId26"/>
    <p:sldId id="296" r:id="rId27"/>
    <p:sldId id="303" r:id="rId28"/>
  </p:sldIdLst>
  <p:sldSz cx="9144000" cy="5143500" type="screen16x9"/>
  <p:notesSz cx="6858000" cy="9144000"/>
  <p:embeddedFontLst>
    <p:embeddedFont>
      <p:font typeface="Roboto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49C27B75-826F-42A6-9F4D-E81C04EEDB78}">
  <a:tblStyle styleId="{49C27B75-826F-42A6-9F4D-E81C04EEDB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01" autoAdjust="0"/>
  </p:normalViewPr>
  <p:slideViewPr>
    <p:cSldViewPr snapToGrid="0">
      <p:cViewPr>
        <p:scale>
          <a:sx n="120" d="100"/>
          <a:sy n="120" d="100"/>
        </p:scale>
        <p:origin x="-370" y="245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1195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534915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1676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867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blipFill dpi="0" rotWithShape="1">
          <a:blip r:embed="rId8">
            <a:alphaModFix amt="28000"/>
            <a:lum/>
          </a:blip>
          <a:srcRect/>
          <a:tile tx="0" ty="0" sx="98000" sy="98000" flip="none" algn="tl"/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6" r:id="rId4"/>
    <p:sldLayoutId id="2147483657" r:id="rId5"/>
    <p:sldLayoutId id="214748365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20038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600" dirty="0">
                <a:solidFill>
                  <a:schemeClr val="bg2"/>
                </a:solidFill>
              </a:rPr>
              <a:t>Toronto Airbnb data research</a:t>
            </a:r>
            <a:endParaRPr sz="3600" dirty="0">
              <a:solidFill>
                <a:schemeClr val="bg2"/>
              </a:solidFill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9445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dirty="0" smtClean="0">
                <a:solidFill>
                  <a:schemeClr val="bg2"/>
                </a:solidFill>
              </a:rPr>
              <a:t>Ketao Li, </a:t>
            </a:r>
            <a:r>
              <a:rPr lang="en-US" dirty="0">
                <a:solidFill>
                  <a:schemeClr val="bg2"/>
                </a:solidFill>
              </a:rPr>
              <a:t>Kush </a:t>
            </a:r>
            <a:r>
              <a:rPr lang="en-US" dirty="0" err="1" smtClean="0">
                <a:solidFill>
                  <a:schemeClr val="bg2"/>
                </a:solidFill>
              </a:rPr>
              <a:t>Halani</a:t>
            </a:r>
            <a:r>
              <a:rPr lang="en-US" dirty="0">
                <a:solidFill>
                  <a:schemeClr val="bg2"/>
                </a:solidFill>
              </a:rPr>
              <a:t>, Josue </a:t>
            </a:r>
            <a:r>
              <a:rPr lang="en-US" dirty="0" err="1" smtClean="0">
                <a:solidFill>
                  <a:schemeClr val="bg2"/>
                </a:solidFill>
              </a:rPr>
              <a:t>Romain</a:t>
            </a:r>
            <a:r>
              <a:rPr lang="en-US" dirty="0">
                <a:solidFill>
                  <a:schemeClr val="bg2"/>
                </a:solidFill>
              </a:rPr>
              <a:t>, Juan Peña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598100" y="308875"/>
            <a:ext cx="5214300" cy="5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bg2"/>
                </a:solidFill>
              </a:rPr>
              <a:t>ML-1000-3 Assigment3</a:t>
            </a:r>
            <a:endParaRPr sz="1800" b="1" dirty="0">
              <a:solidFill>
                <a:schemeClr val="bg2"/>
              </a:solidFill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2809700" y="4601050"/>
            <a:ext cx="59124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York University. School of Continuing Studies. </a:t>
            </a:r>
            <a:r>
              <a:rPr lang="en" dirty="0" smtClean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March 19th</a:t>
            </a:r>
            <a:r>
              <a:rPr lang="en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 dirty="0" smtClean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2020</a:t>
            </a:r>
            <a:endParaRPr dirty="0">
              <a:solidFill>
                <a:schemeClr val="bg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4" y="514063"/>
            <a:ext cx="6668431" cy="41153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07081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6" y="1365249"/>
            <a:ext cx="4435176" cy="273713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365250"/>
            <a:ext cx="4435176" cy="273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84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4" y="514063"/>
            <a:ext cx="6668431" cy="41153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92815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4" y="514063"/>
            <a:ext cx="6668431" cy="41153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86318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4" y="514063"/>
            <a:ext cx="6668431" cy="41153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609805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4" y="514063"/>
            <a:ext cx="6668431" cy="41153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71902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Using the supervised learning methods</a:t>
            </a:r>
            <a:endParaRPr lang="zh-CN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76250" y="1187450"/>
            <a:ext cx="8216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Firstly, our team use two kinds of linear regression methods. </a:t>
            </a:r>
            <a:endParaRPr lang="zh-CN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76250" y="2749668"/>
            <a:ext cx="8216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Secondly, our team evaluates their performances and choose the best one.   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262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11700" y="410000"/>
            <a:ext cx="8520600" cy="688550"/>
          </a:xfrm>
        </p:spPr>
        <p:txBody>
          <a:bodyPr/>
          <a:lstStyle/>
          <a:p>
            <a:r>
              <a:rPr lang="en-US" altLang="zh-CN" sz="1400" dirty="0" err="1"/>
              <a:t>first_model</a:t>
            </a:r>
            <a:r>
              <a:rPr lang="en-US" altLang="zh-CN" sz="1400" dirty="0"/>
              <a:t> &lt;- train(price ~ latitude + longitude + </a:t>
            </a:r>
            <a:r>
              <a:rPr lang="en-US" altLang="zh-CN" sz="1400" dirty="0" err="1"/>
              <a:t>room_type</a:t>
            </a:r>
            <a:r>
              <a:rPr lang="en-US" altLang="zh-CN" sz="1400" dirty="0"/>
              <a:t> + </a:t>
            </a:r>
            <a:r>
              <a:rPr lang="en-US" altLang="zh-CN" sz="1400" dirty="0" err="1"/>
              <a:t>minimum_nights</a:t>
            </a:r>
            <a:r>
              <a:rPr lang="en-US" altLang="zh-CN" sz="1400" dirty="0"/>
              <a:t>  + availability_365 , data = </a:t>
            </a:r>
            <a:r>
              <a:rPr lang="en-US" altLang="zh-CN" sz="1400" dirty="0" err="1"/>
              <a:t>airbnb_train</a:t>
            </a:r>
            <a:r>
              <a:rPr lang="en-US" altLang="zh-CN" sz="1400" dirty="0"/>
              <a:t>, method = "lm")</a:t>
            </a:r>
            <a:endParaRPr lang="zh-CN" altLang="en-US" sz="14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4294967295"/>
          </p:nvPr>
        </p:nvSpPr>
        <p:spPr>
          <a:xfrm>
            <a:off x="0" y="1046163"/>
            <a:ext cx="8521700" cy="3094037"/>
          </a:xfrm>
        </p:spPr>
        <p:txBody>
          <a:bodyPr/>
          <a:lstStyle/>
          <a:p>
            <a:pPr marL="114300" indent="0">
              <a:buNone/>
            </a:pPr>
            <a:r>
              <a:rPr lang="en-US" altLang="zh-CN" sz="1200" dirty="0" smtClean="0"/>
              <a:t>Residuals</a:t>
            </a:r>
            <a:r>
              <a:rPr lang="en-US" altLang="zh-CN" sz="1200" dirty="0"/>
              <a:t>: </a:t>
            </a:r>
            <a:endParaRPr lang="en-US" altLang="zh-CN" sz="1200" dirty="0" smtClean="0"/>
          </a:p>
          <a:p>
            <a:pPr marL="114300" indent="0">
              <a:buNone/>
            </a:pPr>
            <a:endParaRPr lang="en-US" altLang="zh-CN" sz="1400" dirty="0" smtClean="0"/>
          </a:p>
          <a:p>
            <a:pPr marL="114300" indent="0">
              <a:buNone/>
            </a:pPr>
            <a:endParaRPr lang="en-US" altLang="zh-CN" sz="1200" dirty="0" smtClean="0"/>
          </a:p>
          <a:p>
            <a:pPr marL="114300" indent="0">
              <a:buNone/>
            </a:pPr>
            <a:endParaRPr lang="en-US" altLang="zh-CN" sz="1200" dirty="0" smtClean="0"/>
          </a:p>
          <a:p>
            <a:pPr marL="114300" indent="0">
              <a:buNone/>
            </a:pPr>
            <a:r>
              <a:rPr lang="en-US" altLang="zh-CN" sz="1200" dirty="0" smtClean="0"/>
              <a:t>Coefficients</a:t>
            </a:r>
            <a:r>
              <a:rPr lang="en-US" altLang="zh-CN" sz="1200" dirty="0"/>
              <a:t>:</a:t>
            </a:r>
            <a:r>
              <a:rPr lang="en-US" altLang="zh-CN" sz="1200" dirty="0" smtClean="0"/>
              <a:t> </a:t>
            </a:r>
            <a:endParaRPr lang="en-US" altLang="zh-CN" sz="1200" dirty="0"/>
          </a:p>
          <a:p>
            <a:pPr marL="114300" indent="0">
              <a:buNone/>
            </a:pPr>
            <a:endParaRPr lang="en-US" altLang="zh-CN" sz="1400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949603"/>
              </p:ext>
            </p:extLst>
          </p:nvPr>
        </p:nvGraphicFramePr>
        <p:xfrm>
          <a:off x="895350" y="1396999"/>
          <a:ext cx="5695950" cy="552450"/>
        </p:xfrm>
        <a:graphic>
          <a:graphicData uri="http://schemas.openxmlformats.org/drawingml/2006/table">
            <a:tbl>
              <a:tblPr firstRow="1" bandRow="1">
                <a:tableStyleId>{49C27B75-826F-42A6-9F4D-E81C04EEDB78}</a:tableStyleId>
              </a:tblPr>
              <a:tblGrid>
                <a:gridCol w="1139190"/>
                <a:gridCol w="1139190"/>
                <a:gridCol w="1139190"/>
                <a:gridCol w="1139190"/>
                <a:gridCol w="1139190"/>
              </a:tblGrid>
              <a:tr h="2762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Min 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1Q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Median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3Q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Max </a:t>
                      </a:r>
                      <a:endParaRPr lang="zh-CN" altLang="en-US" sz="1000" dirty="0"/>
                    </a:p>
                  </a:txBody>
                  <a:tcPr/>
                </a:tc>
              </a:tr>
              <a:tr h="2762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-196.5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-59.2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-22.3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16.3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9879.3</a:t>
                      </a:r>
                      <a:endParaRPr lang="zh-CN" alt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034131"/>
              </p:ext>
            </p:extLst>
          </p:nvPr>
        </p:nvGraphicFramePr>
        <p:xfrm>
          <a:off x="908050" y="2235200"/>
          <a:ext cx="5740400" cy="1727200"/>
        </p:xfrm>
        <a:graphic>
          <a:graphicData uri="http://schemas.openxmlformats.org/drawingml/2006/table">
            <a:tbl>
              <a:tblPr firstRow="1" bandRow="1">
                <a:tableStyleId>{49C27B75-826F-42A6-9F4D-E81C04EEDB78}</a:tableStyleId>
              </a:tblPr>
              <a:tblGrid>
                <a:gridCol w="1148080"/>
                <a:gridCol w="1148080"/>
                <a:gridCol w="1148080"/>
                <a:gridCol w="1148080"/>
                <a:gridCol w="1148080"/>
              </a:tblGrid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Estimate 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Std. Error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 value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err="1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</a:t>
                      </a: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(&gt;|t|)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(Intercept)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3.028e+04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3.232e+03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9.369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&lt; 2e-16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latitude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-4.218e+02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3.960e+01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-10.652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&lt; 2e-16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longitude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1.468e+02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2.862e+01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5.129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2.95e-07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err="1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room_type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-4.584e+01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1.855e+00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-24.711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&lt; 2e-16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err="1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minimum_nights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-9.998e-02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6.689e-02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-1.495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0.135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6416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availability_365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1.290e-01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1.358e-02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9.504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&lt; 2e-16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Using the supervised learning methods</a:t>
            </a:r>
            <a:endParaRPr lang="zh-CN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844550" y="4006850"/>
            <a:ext cx="77660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Residual standard error: 195.4 on 13307 degrees of freedom </a:t>
            </a:r>
            <a:endParaRPr lang="en-US" altLang="zh-CN" sz="1000" dirty="0" smtClean="0"/>
          </a:p>
          <a:p>
            <a:r>
              <a:rPr lang="en-US" altLang="zh-CN" sz="1000" dirty="0" smtClean="0"/>
              <a:t>Multiple </a:t>
            </a:r>
            <a:r>
              <a:rPr lang="en-US" altLang="zh-CN" sz="1000" dirty="0"/>
              <a:t>R-squared: 0.07377, </a:t>
            </a:r>
            <a:r>
              <a:rPr lang="en-US" altLang="zh-CN" sz="1000" dirty="0" smtClean="0"/>
              <a:t>             Adjusted </a:t>
            </a:r>
            <a:r>
              <a:rPr lang="en-US" altLang="zh-CN" sz="1000" dirty="0"/>
              <a:t>R-squared: 0.07342 </a:t>
            </a:r>
            <a:endParaRPr lang="en-US" altLang="zh-CN" sz="1000" dirty="0" smtClean="0"/>
          </a:p>
          <a:p>
            <a:r>
              <a:rPr lang="en-US" altLang="zh-CN" sz="1000" dirty="0" smtClean="0"/>
              <a:t>F-statistic</a:t>
            </a:r>
            <a:r>
              <a:rPr lang="en-US" altLang="zh-CN" sz="1000" dirty="0"/>
              <a:t>: 212 on 5 and 13307 DF, </a:t>
            </a:r>
            <a:r>
              <a:rPr lang="en-US" altLang="zh-CN" sz="1000" dirty="0" smtClean="0"/>
              <a:t>   p-value</a:t>
            </a:r>
            <a:r>
              <a:rPr lang="en-US" altLang="zh-CN" sz="1000" dirty="0"/>
              <a:t>: &lt; 2.2e-16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7521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11700" y="410000"/>
            <a:ext cx="8520600" cy="688550"/>
          </a:xfrm>
        </p:spPr>
        <p:txBody>
          <a:bodyPr/>
          <a:lstStyle/>
          <a:p>
            <a:r>
              <a:rPr lang="en-US" altLang="zh-CN" sz="1400" dirty="0" err="1" smtClean="0"/>
              <a:t>second_model</a:t>
            </a:r>
            <a:r>
              <a:rPr lang="en-US" altLang="zh-CN" sz="1400" dirty="0" smtClean="0"/>
              <a:t> &lt;- lm(log(price) ~ </a:t>
            </a:r>
            <a:r>
              <a:rPr lang="en-US" altLang="zh-CN" sz="1400" dirty="0" err="1" smtClean="0"/>
              <a:t>room_type</a:t>
            </a:r>
            <a:r>
              <a:rPr lang="en-US" altLang="zh-CN" sz="1400" dirty="0" smtClean="0"/>
              <a:t> + latitude + longitude  + </a:t>
            </a:r>
            <a:r>
              <a:rPr lang="en-US" altLang="zh-CN" sz="1400" dirty="0" err="1" smtClean="0"/>
              <a:t>number_of_reviews</a:t>
            </a:r>
            <a:r>
              <a:rPr lang="en-US" altLang="zh-CN" sz="1400" dirty="0" smtClean="0"/>
              <a:t> +availability_365</a:t>
            </a:r>
            <a:br>
              <a:rPr lang="en-US" altLang="zh-CN" sz="1400" dirty="0" smtClean="0"/>
            </a:br>
            <a:r>
              <a:rPr lang="en-US" altLang="zh-CN" sz="1400" dirty="0" smtClean="0"/>
              <a:t>               + </a:t>
            </a:r>
            <a:r>
              <a:rPr lang="en-US" altLang="zh-CN" sz="1400" dirty="0" err="1" smtClean="0"/>
              <a:t>reviews_per_month</a:t>
            </a:r>
            <a:r>
              <a:rPr lang="en-US" altLang="zh-CN" sz="1400" dirty="0" smtClean="0"/>
              <a:t> + </a:t>
            </a:r>
            <a:r>
              <a:rPr lang="en-US" altLang="zh-CN" sz="1400" dirty="0" err="1" smtClean="0"/>
              <a:t>calculated_host_listings_count</a:t>
            </a:r>
            <a:r>
              <a:rPr lang="en-US" altLang="zh-CN" sz="1400" dirty="0" smtClean="0"/>
              <a:t> + </a:t>
            </a:r>
            <a:r>
              <a:rPr lang="en-US" altLang="zh-CN" sz="1400" dirty="0" err="1" smtClean="0"/>
              <a:t>minimum_nights</a:t>
            </a:r>
            <a:r>
              <a:rPr lang="en-US" altLang="zh-CN" sz="1400" dirty="0" smtClean="0"/>
              <a:t>, data = learn)</a:t>
            </a:r>
            <a:endParaRPr lang="zh-CN" altLang="en-US" sz="14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4294967295"/>
          </p:nvPr>
        </p:nvSpPr>
        <p:spPr>
          <a:xfrm>
            <a:off x="0" y="1046163"/>
            <a:ext cx="8521700" cy="3094037"/>
          </a:xfrm>
        </p:spPr>
        <p:txBody>
          <a:bodyPr/>
          <a:lstStyle/>
          <a:p>
            <a:pPr marL="114300" indent="0">
              <a:buNone/>
            </a:pPr>
            <a:r>
              <a:rPr lang="en-US" altLang="zh-CN" sz="1200" dirty="0" smtClean="0"/>
              <a:t>Residuals</a:t>
            </a:r>
            <a:r>
              <a:rPr lang="en-US" altLang="zh-CN" sz="1200" dirty="0"/>
              <a:t>: </a:t>
            </a:r>
            <a:endParaRPr lang="en-US" altLang="zh-CN" sz="1200" dirty="0" smtClean="0"/>
          </a:p>
          <a:p>
            <a:pPr marL="114300" indent="0">
              <a:buNone/>
            </a:pPr>
            <a:endParaRPr lang="en-US" altLang="zh-CN" sz="1400" dirty="0" smtClean="0"/>
          </a:p>
          <a:p>
            <a:pPr marL="114300" indent="0">
              <a:buNone/>
            </a:pPr>
            <a:endParaRPr lang="en-US" altLang="zh-CN" sz="1200" dirty="0" smtClean="0"/>
          </a:p>
          <a:p>
            <a:pPr marL="114300" indent="0">
              <a:buNone/>
            </a:pPr>
            <a:endParaRPr lang="en-US" altLang="zh-CN" sz="1200" dirty="0" smtClean="0"/>
          </a:p>
          <a:p>
            <a:pPr marL="114300" indent="0">
              <a:buNone/>
            </a:pPr>
            <a:r>
              <a:rPr lang="en-US" altLang="zh-CN" sz="1200" dirty="0" smtClean="0"/>
              <a:t>Coefficients</a:t>
            </a:r>
            <a:r>
              <a:rPr lang="en-US" altLang="zh-CN" sz="1200" dirty="0"/>
              <a:t>:</a:t>
            </a:r>
            <a:r>
              <a:rPr lang="en-US" altLang="zh-CN" sz="1200" dirty="0" smtClean="0"/>
              <a:t> </a:t>
            </a:r>
            <a:endParaRPr lang="en-US" altLang="zh-CN" sz="1200" dirty="0"/>
          </a:p>
          <a:p>
            <a:pPr marL="114300" indent="0">
              <a:buNone/>
            </a:pPr>
            <a:endParaRPr lang="en-US" altLang="zh-CN" sz="1400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391402"/>
              </p:ext>
            </p:extLst>
          </p:nvPr>
        </p:nvGraphicFramePr>
        <p:xfrm>
          <a:off x="895350" y="1396999"/>
          <a:ext cx="5695950" cy="552450"/>
        </p:xfrm>
        <a:graphic>
          <a:graphicData uri="http://schemas.openxmlformats.org/drawingml/2006/table">
            <a:tbl>
              <a:tblPr firstRow="1" bandRow="1">
                <a:tableStyleId>{49C27B75-826F-42A6-9F4D-E81C04EEDB78}</a:tableStyleId>
              </a:tblPr>
              <a:tblGrid>
                <a:gridCol w="1139190"/>
                <a:gridCol w="1139190"/>
                <a:gridCol w="1139190"/>
                <a:gridCol w="1139190"/>
                <a:gridCol w="1139190"/>
              </a:tblGrid>
              <a:tr h="2762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Min 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1Q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Median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3Q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Max </a:t>
                      </a:r>
                      <a:endParaRPr lang="zh-CN" altLang="en-US" sz="1000" dirty="0"/>
                    </a:p>
                  </a:txBody>
                  <a:tcPr/>
                </a:tc>
              </a:tr>
              <a:tr h="2762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-1.10574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-0.25653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-0.01645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0.24385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1.40928 </a:t>
                      </a:r>
                      <a:endParaRPr lang="zh-CN" alt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230554"/>
              </p:ext>
            </p:extLst>
          </p:nvPr>
        </p:nvGraphicFramePr>
        <p:xfrm>
          <a:off x="908050" y="2235200"/>
          <a:ext cx="5740400" cy="1727200"/>
        </p:xfrm>
        <a:graphic>
          <a:graphicData uri="http://schemas.openxmlformats.org/drawingml/2006/table">
            <a:tbl>
              <a:tblPr firstRow="1" bandRow="1">
                <a:tableStyleId>{49C27B75-826F-42A6-9F4D-E81C04EEDB78}</a:tableStyleId>
              </a:tblPr>
              <a:tblGrid>
                <a:gridCol w="1148080"/>
                <a:gridCol w="1148080"/>
                <a:gridCol w="1148080"/>
                <a:gridCol w="1148080"/>
                <a:gridCol w="1148080"/>
              </a:tblGrid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Estimate 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Std. Error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 value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err="1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</a:t>
                      </a: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(&gt;|t|)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(Intercept)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1.395e+02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6.798e+00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20.516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&lt; 2e-16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latitude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-2.025e+00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8.371e-02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-24.190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&lt; 2e-16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longitude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5.796e-01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6.064e-02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9.557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&lt; 2e-16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err="1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room_type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-2.599e-01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3.848e-03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-67.554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&lt; 2e-16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3041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err="1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minimum_nights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-2.221e-04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1.272e-04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-1.746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0.0809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  <a:tr h="264160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availability_365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2.080e-04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2.860e-05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7.273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zh-CN" sz="1000" dirty="0" smtClean="0"/>
                        <a:t>3.77e-13</a:t>
                      </a:r>
                      <a:endParaRPr lang="zh-CN" altLang="en-US" sz="1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Using the supervised learning methods</a:t>
            </a:r>
            <a:endParaRPr lang="zh-CN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844550" y="4006850"/>
            <a:ext cx="77660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Residual standard error: 0.3523 on 10593 degrees of freedom</a:t>
            </a:r>
            <a:endParaRPr lang="en-US" altLang="zh-CN" sz="1000" dirty="0" smtClean="0"/>
          </a:p>
          <a:p>
            <a:r>
              <a:rPr lang="en-US" altLang="zh-CN" sz="1000" dirty="0" smtClean="0"/>
              <a:t>Multiple </a:t>
            </a:r>
            <a:r>
              <a:rPr lang="en-US" altLang="zh-CN" sz="1000" dirty="0"/>
              <a:t>R-squared: 0.3731,              </a:t>
            </a:r>
            <a:r>
              <a:rPr lang="en-US" altLang="zh-CN" sz="1000" dirty="0" smtClean="0"/>
              <a:t>  Adjusted </a:t>
            </a:r>
            <a:r>
              <a:rPr lang="en-US" altLang="zh-CN" sz="1000" dirty="0"/>
              <a:t>R-squared: 0.3726 </a:t>
            </a:r>
            <a:endParaRPr lang="en-US" altLang="zh-CN" sz="1000" dirty="0" smtClean="0"/>
          </a:p>
          <a:p>
            <a:r>
              <a:rPr lang="en-US" altLang="zh-CN" sz="1000" dirty="0" smtClean="0"/>
              <a:t>F-statistic</a:t>
            </a:r>
            <a:r>
              <a:rPr lang="en-US" altLang="zh-CN" sz="1000" dirty="0"/>
              <a:t>: 212 on 5 and 13307 DF, </a:t>
            </a:r>
            <a:r>
              <a:rPr lang="en-US" altLang="zh-CN" sz="1000" dirty="0" smtClean="0"/>
              <a:t>   p-value</a:t>
            </a:r>
            <a:r>
              <a:rPr lang="en-US" altLang="zh-CN" sz="1000" dirty="0"/>
              <a:t>: &lt; 2.2e-16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61841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Using the unsupervised learning methods</a:t>
            </a:r>
            <a:endParaRPr lang="zh-CN" altLang="en-US" dirty="0"/>
          </a:p>
        </p:txBody>
      </p:sp>
      <p:sp>
        <p:nvSpPr>
          <p:cNvPr id="6" name="标题 4"/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zh-CN" sz="30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 Deployment</a:t>
            </a:r>
            <a:endParaRPr lang="zh-CN" altLang="en-US" sz="3000" dirty="0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3900" y="1420911"/>
            <a:ext cx="687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After the performance evaluation, we choose the second model to develop </a:t>
            </a:r>
            <a:r>
              <a:rPr lang="en-US" altLang="zh-CN" dirty="0"/>
              <a:t>o</a:t>
            </a:r>
            <a:r>
              <a:rPr lang="en-US" altLang="zh-CN" dirty="0" smtClean="0"/>
              <a:t>ne shiny app to predict Toronto Airbnb rental rate: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900" y="2015926"/>
            <a:ext cx="6870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https://li-ketao.shinyapps.io/ML1000-3/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1858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>
                <a:solidFill>
                  <a:srgbClr val="002060"/>
                </a:solidFill>
              </a:rPr>
              <a:t>Background</a:t>
            </a:r>
            <a:endParaRPr lang="zh-CN" altLang="en-US" dirty="0">
              <a:solidFill>
                <a:srgbClr val="002060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Toronto has been one of the hottest markets for Airbnb in Canada, with over 26,000 listings as of Feb 2020. This means there are over 40 homes being rented out </a:t>
            </a:r>
            <a:r>
              <a:rPr lang="en-US" altLang="zh-CN" dirty="0" smtClean="0"/>
              <a:t>per </a:t>
            </a:r>
            <a:r>
              <a:rPr lang="en-US" altLang="zh-CN" dirty="0"/>
              <a:t>square km in Toronto on Airbnb</a:t>
            </a:r>
            <a:r>
              <a:rPr lang="en-US" altLang="zh-CN" dirty="0" smtClean="0"/>
              <a:t>!</a:t>
            </a:r>
          </a:p>
          <a:p>
            <a:r>
              <a:rPr lang="en-US" altLang="zh-CN" dirty="0" smtClean="0"/>
              <a:t>How to find a solution to the busin</a:t>
            </a:r>
            <a:r>
              <a:rPr lang="en-US" altLang="zh-CN" dirty="0"/>
              <a:t>ess factor by </a:t>
            </a:r>
            <a:r>
              <a:rPr lang="en-US" altLang="zh-CN" dirty="0" smtClean="0"/>
              <a:t>using machine learning to </a:t>
            </a:r>
            <a:r>
              <a:rPr lang="en-US" altLang="zh-CN" dirty="0"/>
              <a:t>look for patterns </a:t>
            </a:r>
            <a:r>
              <a:rPr lang="en-US" altLang="zh-CN" dirty="0" smtClean="0"/>
              <a:t>in the </a:t>
            </a:r>
            <a:r>
              <a:rPr lang="en-US" altLang="zh-CN" dirty="0"/>
              <a:t>large batches of </a:t>
            </a:r>
            <a:r>
              <a:rPr lang="en-US" altLang="zh-CN" dirty="0" smtClean="0"/>
              <a:t>data?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232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Using the unsupervised learning methods</a:t>
            </a:r>
            <a:endParaRPr lang="zh-CN" alt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0" y="387350"/>
            <a:ext cx="8924027" cy="4696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483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Using the unsupervised learning methods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1149350"/>
            <a:ext cx="821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Firstly, our team </a:t>
            </a:r>
            <a:r>
              <a:rPr lang="en-US" altLang="zh-CN" dirty="0"/>
              <a:t>use Partitioning Clustering Approach and Hierarchical clustering </a:t>
            </a:r>
            <a:r>
              <a:rPr lang="en-US" altLang="zh-CN" dirty="0" err="1" smtClean="0"/>
              <a:t>approache</a:t>
            </a:r>
            <a:r>
              <a:rPr lang="en-US" altLang="zh-CN" dirty="0" smtClean="0"/>
              <a:t> to cluster the listings.  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76250" y="2260718"/>
            <a:ext cx="8216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Secondly, our team evaluates their performances and choose the best one.   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763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4" y="514063"/>
            <a:ext cx="6668431" cy="41153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Using the unsupervised learning methods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597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4" y="514063"/>
            <a:ext cx="6668431" cy="41153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Using the unsupervised learning methods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414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926" y="731838"/>
            <a:ext cx="3094761" cy="19179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1200" y="731838"/>
            <a:ext cx="3111499" cy="19179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2711450"/>
            <a:ext cx="3144889" cy="194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2711450"/>
            <a:ext cx="3162300" cy="1956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231900" y="348853"/>
            <a:ext cx="1384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Group1:2649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372098" y="348853"/>
            <a:ext cx="1384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Group2:9925</a:t>
            </a:r>
            <a:endParaRPr lang="zh-CN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329557" y="4741346"/>
            <a:ext cx="1384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Group3:2800</a:t>
            </a: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469757" y="4739857"/>
            <a:ext cx="1384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Group4:3649</a:t>
            </a:r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Using the unsupervised learning methods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271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://127.0.0.1:33393/chunk_output/s/2B8DE3D3/cus59gqcvtr3x/000003.png"/>
          <p:cNvSpPr>
            <a:spLocks noChangeAspect="1" noChangeArrowheads="1"/>
          </p:cNvSpPr>
          <p:nvPr/>
        </p:nvSpPr>
        <p:spPr bwMode="auto">
          <a:xfrm>
            <a:off x="368300" y="1682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413167"/>
            <a:ext cx="3767579" cy="232513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899" y="422275"/>
            <a:ext cx="3809999" cy="235131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2745594"/>
            <a:ext cx="3767579" cy="232513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900" y="2729356"/>
            <a:ext cx="3809999" cy="235131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Using the unsupervised learning methods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841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260" y="514064"/>
            <a:ext cx="3745789" cy="231168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0" y="514062"/>
            <a:ext cx="3663475" cy="226088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" y="2785216"/>
            <a:ext cx="3657126" cy="225696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259" y="2730462"/>
            <a:ext cx="3745789" cy="231168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Using the unsupervised learning methods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268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675050"/>
              </p:ext>
            </p:extLst>
          </p:nvPr>
        </p:nvGraphicFramePr>
        <p:xfrm>
          <a:off x="666750" y="1136650"/>
          <a:ext cx="7531100" cy="3263900"/>
        </p:xfrm>
        <a:graphic>
          <a:graphicData uri="http://schemas.openxmlformats.org/drawingml/2006/table">
            <a:tbl>
              <a:tblPr firstRow="1" bandRow="1">
                <a:tableStyleId>{49C27B75-826F-42A6-9F4D-E81C04EEDB78}</a:tableStyleId>
              </a:tblPr>
              <a:tblGrid>
                <a:gridCol w="878743"/>
                <a:gridCol w="2963007"/>
                <a:gridCol w="3689350"/>
              </a:tblGrid>
              <a:tr h="52713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Group features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Business value</a:t>
                      </a:r>
                      <a:endParaRPr lang="zh-CN" altLang="en-US" dirty="0"/>
                    </a:p>
                  </a:txBody>
                  <a:tcPr/>
                </a:tc>
              </a:tr>
              <a:tr h="52713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Group1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Median </a:t>
                      </a:r>
                      <a:r>
                        <a:rPr lang="en-US" altLang="zh-CN" dirty="0" smtClean="0"/>
                        <a:t>rental rate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Recommended to the </a:t>
                      </a:r>
                      <a:r>
                        <a:rPr lang="en-US" altLang="zh-CN" dirty="0" smtClean="0"/>
                        <a:t>moderate </a:t>
                      </a:r>
                      <a:r>
                        <a:rPr lang="en-US" altLang="zh-CN" dirty="0" smtClean="0"/>
                        <a:t>customers </a:t>
                      </a:r>
                      <a:endParaRPr lang="zh-CN" altLang="en-US" dirty="0"/>
                    </a:p>
                  </a:txBody>
                  <a:tcPr/>
                </a:tc>
              </a:tr>
              <a:tr h="7365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Group2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 </a:t>
                      </a:r>
                      <a:r>
                        <a:rPr lang="en-US" altLang="zh-CN" dirty="0" smtClean="0"/>
                        <a:t>rental rate, low</a:t>
                      </a:r>
                      <a:r>
                        <a:rPr lang="en-US" altLang="zh-CN" baseline="0" dirty="0" smtClean="0"/>
                        <a:t> </a:t>
                      </a:r>
                      <a:r>
                        <a:rPr lang="en-US" altLang="zh-CN" dirty="0" smtClean="0"/>
                        <a:t>attention and convenient transportation.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Recommended to the customers that prefer the convenient transportation and don't mind the attention.</a:t>
                      </a:r>
                      <a:endParaRPr lang="zh-CN" altLang="en-US" dirty="0"/>
                    </a:p>
                  </a:txBody>
                  <a:tcPr/>
                </a:tc>
              </a:tr>
              <a:tr h="7365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Group3</a:t>
                      </a:r>
                      <a:endParaRPr lang="zh-CN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 </a:t>
                      </a:r>
                      <a:r>
                        <a:rPr lang="en-US" altLang="zh-CN" dirty="0" smtClean="0"/>
                        <a:t>rental rate</a:t>
                      </a:r>
                      <a:r>
                        <a:rPr lang="en-US" altLang="zh-CN" baseline="0" dirty="0" smtClean="0"/>
                        <a:t>, high </a:t>
                      </a:r>
                      <a:r>
                        <a:rPr lang="en-US" altLang="zh-CN" dirty="0" smtClean="0"/>
                        <a:t>attention and convenient transportation.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Recommended to the customers that prefer the convenient transportation and mind the attention.</a:t>
                      </a:r>
                      <a:endParaRPr lang="zh-CN" altLang="en-US" dirty="0" smtClean="0"/>
                    </a:p>
                  </a:txBody>
                  <a:tcPr/>
                </a:tc>
              </a:tr>
              <a:tr h="73654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Group4</a:t>
                      </a:r>
                      <a:endParaRPr lang="zh-CN" altLang="en-US" dirty="0" smtClean="0"/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the rental rate is low.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Recommended to the customers that have a high sensitivity to </a:t>
                      </a:r>
                      <a:r>
                        <a:rPr lang="en-US" altLang="zh-CN" dirty="0" smtClean="0"/>
                        <a:t>price 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Using the unsupervised learning methods</a:t>
            </a:r>
            <a:endParaRPr lang="zh-CN" altLang="en-US" dirty="0"/>
          </a:p>
        </p:txBody>
      </p:sp>
      <p:sp>
        <p:nvSpPr>
          <p:cNvPr id="7" name="标题 4"/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zh-CN" sz="3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</a:t>
            </a:r>
            <a:r>
              <a:rPr lang="en-US" altLang="zh-CN" sz="3000" dirty="0">
                <a:solidFill>
                  <a:schemeClr val="dk1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altLang="zh-CN" sz="3000" dirty="0">
                <a:solidFill>
                  <a:schemeClr val="dk1"/>
                </a:solidFill>
                <a:latin typeface="Roboto"/>
                <a:ea typeface="Roboto"/>
                <a:cs typeface="Roboto"/>
              </a:rPr>
              <a:t> </a:t>
            </a:r>
            <a:r>
              <a:rPr lang="en-US" altLang="zh-CN" sz="3000" dirty="0" smtClean="0">
                <a:solidFill>
                  <a:schemeClr val="dk1"/>
                </a:solidFill>
                <a:latin typeface="Roboto"/>
                <a:ea typeface="Roboto"/>
                <a:cs typeface="Roboto"/>
              </a:rPr>
              <a:t>deliverable</a:t>
            </a:r>
            <a:endParaRPr lang="zh-CN" altLang="en-US" sz="3000" dirty="0">
              <a:solidFill>
                <a:schemeClr val="dk1"/>
              </a:solidFill>
              <a:latin typeface="Roboto"/>
              <a:ea typeface="Roboto"/>
              <a:cs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57422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>
                <a:solidFill>
                  <a:srgbClr val="002060"/>
                </a:solidFill>
              </a:rPr>
              <a:t>Business Goals</a:t>
            </a:r>
            <a:endParaRPr lang="zh-CN" altLang="en-US" dirty="0">
              <a:solidFill>
                <a:srgbClr val="002060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 stablish how do the location, room type, number of reviews, availability, number of reviews, minimum nights and host listing count can affect rental </a:t>
            </a:r>
            <a:r>
              <a:rPr lang="en-US" altLang="zh-CN" dirty="0" smtClean="0"/>
              <a:t>rates</a:t>
            </a:r>
          </a:p>
          <a:p>
            <a:r>
              <a:rPr lang="en-US" altLang="zh-CN" dirty="0" smtClean="0"/>
              <a:t>To </a:t>
            </a:r>
            <a:r>
              <a:rPr lang="en-US" altLang="zh-CN" dirty="0"/>
              <a:t>establish some groups that can be suggested by the Airbnb platform for different kinds of preferences.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276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>
                <a:solidFill>
                  <a:srgbClr val="002060"/>
                </a:solidFill>
              </a:rPr>
              <a:t>Business Goals</a:t>
            </a:r>
            <a:endParaRPr lang="zh-CN" altLang="en-US" dirty="0">
              <a:solidFill>
                <a:srgbClr val="00206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0" y="508000"/>
            <a:ext cx="4324350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90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566215"/>
              </p:ext>
            </p:extLst>
          </p:nvPr>
        </p:nvGraphicFramePr>
        <p:xfrm>
          <a:off x="1384300" y="736600"/>
          <a:ext cx="6096000" cy="2966720"/>
        </p:xfrm>
        <a:graphic>
          <a:graphicData uri="http://schemas.openxmlformats.org/drawingml/2006/table">
            <a:tbl>
              <a:tblPr firstRow="1" bandRow="1">
                <a:tableStyleId>{49C27B75-826F-42A6-9F4D-E81C04EEDB78}</a:tableStyleId>
              </a:tblPr>
              <a:tblGrid>
                <a:gridCol w="2235200"/>
                <a:gridCol w="3860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listing ID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name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Listing Title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host_id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ID of Host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host_name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Name of Host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neighbourhood_group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Borough that contains listing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neighbourhood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Name of </a:t>
                      </a:r>
                      <a:r>
                        <a:rPr lang="en-US" altLang="zh-CN" dirty="0" err="1" smtClean="0"/>
                        <a:t>neighbourhood</a:t>
                      </a:r>
                      <a:r>
                        <a:rPr lang="en-US" altLang="zh-CN" dirty="0" smtClean="0"/>
                        <a:t> that listing is in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latitude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latitude coordinates of listing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longitude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longitude coordinates of listing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41550" y="3844727"/>
            <a:ext cx="6216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                          Data dictionary 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16173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454696"/>
              </p:ext>
            </p:extLst>
          </p:nvPr>
        </p:nvGraphicFramePr>
        <p:xfrm>
          <a:off x="1155700" y="958850"/>
          <a:ext cx="7289800" cy="2966720"/>
        </p:xfrm>
        <a:graphic>
          <a:graphicData uri="http://schemas.openxmlformats.org/drawingml/2006/table">
            <a:tbl>
              <a:tblPr firstRow="1" bandRow="1">
                <a:tableStyleId>{49C27B75-826F-42A6-9F4D-E81C04EEDB78}</a:tableStyleId>
              </a:tblPr>
              <a:tblGrid>
                <a:gridCol w="2641600"/>
                <a:gridCol w="4648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room_type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Type of public space that is being offered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price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price per night in dollars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minimum_nights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minimum number of nights required to book listing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number_of_reviews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total number of reviews that listing has accumulated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last_review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date in which listing was last reviewed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reviews_per_month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total number of reviews per month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calculated_host_listings_count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amount of listing per host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availability_365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number of days per year the listing is active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324100" y="4006850"/>
            <a:ext cx="6216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                          Data dictionary 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43284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2113"/>
            <a:ext cx="9143771" cy="2033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12273"/>
            <a:ext cx="8928100" cy="21089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445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4" y="514063"/>
            <a:ext cx="6668431" cy="411537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99581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AutoShape 4" descr="http://127.0.0.1:33393/chunk_output/s/2B8DE3D3/clu0c578dzof6/000003.png"/>
          <p:cNvSpPr>
            <a:spLocks noChangeAspect="1" noChangeArrowheads="1"/>
          </p:cNvSpPr>
          <p:nvPr/>
        </p:nvSpPr>
        <p:spPr bwMode="auto">
          <a:xfrm>
            <a:off x="215900" y="158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84" y="514063"/>
            <a:ext cx="6668431" cy="41153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5875"/>
            <a:ext cx="9144000" cy="307777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33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effectLst>
            <a:outerShdw blurRad="406400" dist="50800" dir="5400000" algn="ctr" rotWithShape="0">
              <a:schemeClr val="tx1">
                <a:alpha val="9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Data Exploration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13954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ometric">
  <a:themeElements>
    <a:clrScheme name="Custom 1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</TotalTime>
  <Words>743</Words>
  <Application>Microsoft Office PowerPoint</Application>
  <PresentationFormat>全屏显示(16:9)</PresentationFormat>
  <Paragraphs>200</Paragraphs>
  <Slides>27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1" baseType="lpstr">
      <vt:lpstr>Arial</vt:lpstr>
      <vt:lpstr>宋体</vt:lpstr>
      <vt:lpstr>Roboto</vt:lpstr>
      <vt:lpstr>Geometric</vt:lpstr>
      <vt:lpstr>Toronto Airbnb data research</vt:lpstr>
      <vt:lpstr>Background</vt:lpstr>
      <vt:lpstr>Business Goals</vt:lpstr>
      <vt:lpstr>Business Goals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first_model &lt;- train(price ~ latitude + longitude + room_type + minimum_nights  + availability_365 , data = airbnb_train, method = "lm")</vt:lpstr>
      <vt:lpstr>second_model &lt;- lm(log(price) ~ room_type + latitude + longitude  + number_of_reviews +availability_365                + reviews_per_month + calculated_host_listings_count + minimum_nights, data = learn)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Lending Environment Simulator and Lender Evaluator Models</dc:title>
  <dc:creator>ketao li</dc:creator>
  <cp:lastModifiedBy>isource-ip</cp:lastModifiedBy>
  <cp:revision>119</cp:revision>
  <dcterms:modified xsi:type="dcterms:W3CDTF">2020-03-19T23:18:44Z</dcterms:modified>
</cp:coreProperties>
</file>